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Montserrat"/>
      <p:regular r:id="rId48"/>
      <p:bold r:id="rId49"/>
      <p:italic r:id="rId50"/>
      <p:boldItalic r:id="rId51"/>
    </p:embeddedFont>
    <p:embeddedFont>
      <p:font typeface="Montserrat Medium"/>
      <p:regular r:id="rId52"/>
      <p:bold r:id="rId53"/>
      <p:italic r:id="rId54"/>
      <p:boldItalic r:id="rId55"/>
    </p:embeddedFont>
    <p:embeddedFont>
      <p:font typeface="Old Standard TT"/>
      <p:regular r:id="rId56"/>
      <p:bold r:id="rId57"/>
      <p: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regular.fntdata"/><Relationship Id="rId47" Type="http://schemas.openxmlformats.org/officeDocument/2006/relationships/slide" Target="slides/slide41.xml"/><Relationship Id="rId49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MontserratMedium-bold.fntdata"/><Relationship Id="rId52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55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57" Type="http://schemas.openxmlformats.org/officeDocument/2006/relationships/font" Target="fonts/OldStandardTT-bold.fntdata"/><Relationship Id="rId12" Type="http://schemas.openxmlformats.org/officeDocument/2006/relationships/slide" Target="slides/slide6.xml"/><Relationship Id="rId56" Type="http://schemas.openxmlformats.org/officeDocument/2006/relationships/font" Target="fonts/OldStandardTT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OldStandardT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2f060866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2f060866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39ddf6e0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39ddf6e0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39ddf6e0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39ddf6e0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3a8cf190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3a8cf190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3a8cf190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3a8cf190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4e778e1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4e778e1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3a8cf1904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3a8cf190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3a8cf1904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3a8cf190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3a8cf190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3a8cf190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3a8cf1904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3a8cf1904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4e778e18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4e778e18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39ddf6e0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39ddf6e0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4e778e1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4e778e1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4e778e18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4e778e18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4e778e18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4e778e18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e778e18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e778e18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4e778e18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4e778e18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e778e18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e778e18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4e778e18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4e778e18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4e778e18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4e778e18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3a8cf1904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3a8cf1904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3a95d1fc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3a95d1fc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2f060866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2f060866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39ddf6e0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39ddf6e0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3a95d1fc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3a95d1fc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3a95d1fc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3a95d1fc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ee2f38c64_2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ee2f38c64_2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ee2f38c64_2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ee2f38c64_2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4e778e18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4e778e18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4e778e18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4e778e18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4e778e18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4e778e18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4e778e18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4e778e18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4e778e18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4e778e18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3a8cf19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3a8cf19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2f060866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2f060866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ee2f38c64_2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ee2f38c64_2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3a8cf190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3a8cf190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3a8cf190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3a8cf190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a8cf190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a8cf190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3a8cf190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3a8cf190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3a8cf190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3a8cf190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Лекция 5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Модель нейрона</a:t>
            </a:r>
            <a:endParaRPr>
              <a:solidFill>
                <a:srgbClr val="F3F3F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482" y="23165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ctrTitle"/>
          </p:nvPr>
        </p:nvSpPr>
        <p:spPr>
          <a:xfrm>
            <a:off x="226933" y="1933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 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Recap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прогноза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750" y="1321875"/>
            <a:ext cx="6644499" cy="30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-52200" y="15647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наименьших квадратов (одномерный случай)</a:t>
            </a:r>
            <a:endParaRPr/>
          </a:p>
        </p:txBody>
      </p:sp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b="0" l="0" r="0" t="8709"/>
          <a:stretch/>
        </p:blipFill>
        <p:spPr>
          <a:xfrm>
            <a:off x="614800" y="945125"/>
            <a:ext cx="3584449" cy="3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3951725"/>
            <a:ext cx="5446500" cy="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http://www.machinelearning.ru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/>
              <a:t> </a:t>
            </a:r>
            <a:r>
              <a:rPr lang="ru" sz="300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   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10" name="Google Shape;210;p36"/>
          <p:cNvPicPr preferRelativeResize="0"/>
          <p:nvPr/>
        </p:nvPicPr>
        <p:blipFill rotWithShape="1">
          <a:blip r:embed="rId4">
            <a:alphaModFix/>
          </a:blip>
          <a:srcRect b="29293" l="18501" r="27993" t="35323"/>
          <a:stretch/>
        </p:blipFill>
        <p:spPr>
          <a:xfrm>
            <a:off x="4199250" y="1538900"/>
            <a:ext cx="4892599" cy="18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/>
          <p:nvPr/>
        </p:nvSpPr>
        <p:spPr>
          <a:xfrm>
            <a:off x="5447475" y="2620250"/>
            <a:ext cx="3299400" cy="73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МНК (многомерный случай)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 rotWithShape="1">
          <a:blip r:embed="rId3">
            <a:alphaModFix/>
          </a:blip>
          <a:srcRect b="50000" l="19340" r="24680" t="32918"/>
          <a:stretch/>
        </p:blipFill>
        <p:spPr>
          <a:xfrm>
            <a:off x="1012037" y="1058225"/>
            <a:ext cx="7019573" cy="12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/>
        </p:nvSpPr>
        <p:spPr>
          <a:xfrm>
            <a:off x="5794500" y="0"/>
            <a:ext cx="3349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ru" sz="3000">
                <a:solidFill>
                  <a:schemeClr val="dk1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                           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 rotWithShape="1">
          <a:blip r:embed="rId4">
            <a:alphaModFix/>
          </a:blip>
          <a:srcRect b="31109" l="17306" r="23180" t="28990"/>
          <a:stretch/>
        </p:blipFill>
        <p:spPr>
          <a:xfrm>
            <a:off x="1002300" y="2188813"/>
            <a:ext cx="7139399" cy="26911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/>
          <p:nvPr/>
        </p:nvSpPr>
        <p:spPr>
          <a:xfrm>
            <a:off x="1094325" y="1114825"/>
            <a:ext cx="7019700" cy="107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Общий случай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00" y="1495225"/>
            <a:ext cx="52197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градиентного спуска</a:t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2188825"/>
            <a:ext cx="85206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3000"/>
              <a:t>Нужно подобрать вектор параметров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3000"/>
              <a:t>Минимизируем ошибку путем минимизации функции потерь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33" name="Google Shape;233;p39"/>
          <p:cNvSpPr txBox="1"/>
          <p:nvPr/>
        </p:nvSpPr>
        <p:spPr>
          <a:xfrm>
            <a:off x="4572000" y="0"/>
            <a:ext cx="4572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ru" sz="3000">
                <a:solidFill>
                  <a:schemeClr val="dk1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                           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200" y="1251275"/>
            <a:ext cx="52197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102" y="1292124"/>
            <a:ext cx="7111800" cy="3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325" y="445026"/>
            <a:ext cx="1021450" cy="4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8" y="445025"/>
            <a:ext cx="560787" cy="4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Градиентный спуск </a:t>
            </a:r>
            <a:r>
              <a:rPr b="1" lang="ru"/>
              <a:t>(GD)</a:t>
            </a:r>
            <a:endParaRPr b="1"/>
          </a:p>
        </p:txBody>
      </p:sp>
      <p:sp>
        <p:nvSpPr>
          <p:cNvPr id="248" name="Google Shape;248;p41"/>
          <p:cNvSpPr txBox="1"/>
          <p:nvPr/>
        </p:nvSpPr>
        <p:spPr>
          <a:xfrm>
            <a:off x="4803300" y="0"/>
            <a:ext cx="4340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ru" sz="3000">
                <a:solidFill>
                  <a:schemeClr val="dk1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                           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9" name="Google Shape;249;p41"/>
          <p:cNvPicPr preferRelativeResize="0"/>
          <p:nvPr/>
        </p:nvPicPr>
        <p:blipFill rotWithShape="1">
          <a:blip r:embed="rId3">
            <a:alphaModFix/>
          </a:blip>
          <a:srcRect b="8554" l="9989" r="36506" t="14581"/>
          <a:stretch/>
        </p:blipFill>
        <p:spPr>
          <a:xfrm>
            <a:off x="5381825" y="664925"/>
            <a:ext cx="3688849" cy="29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4">
            <a:alphaModFix/>
          </a:blip>
          <a:srcRect b="24195" l="17432" r="22908" t="34388"/>
          <a:stretch/>
        </p:blipFill>
        <p:spPr>
          <a:xfrm>
            <a:off x="0" y="2571750"/>
            <a:ext cx="6234900" cy="2433600"/>
          </a:xfrm>
          <a:prstGeom prst="snip1Rect">
            <a:avLst>
              <a:gd fmla="val 36083" name="adj"/>
            </a:avLst>
          </a:prstGeom>
          <a:noFill/>
          <a:ln>
            <a:noFill/>
          </a:ln>
        </p:spPr>
      </p:pic>
      <p:sp>
        <p:nvSpPr>
          <p:cNvPr id="251" name="Google Shape;251;p41"/>
          <p:cNvSpPr/>
          <p:nvPr/>
        </p:nvSpPr>
        <p:spPr>
          <a:xfrm>
            <a:off x="3688275" y="3211550"/>
            <a:ext cx="2346000" cy="69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1"/>
          <p:cNvSpPr/>
          <p:nvPr/>
        </p:nvSpPr>
        <p:spPr>
          <a:xfrm>
            <a:off x="1181100" y="4252800"/>
            <a:ext cx="3774300" cy="6900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000" y="1224438"/>
            <a:ext cx="45594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“Спуск ночью с фонариком в горах”</a:t>
            </a: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0" y="1171599"/>
            <a:ext cx="7451799" cy="37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Градиентный спуск </a:t>
            </a:r>
            <a:r>
              <a:rPr b="1" lang="ru"/>
              <a:t>(GD)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Складываем градиенты для каждого примера из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Обновляем веса после вычисления производных для </a:t>
            </a:r>
            <a:r>
              <a:rPr b="1" lang="ru"/>
              <a:t>всех</a:t>
            </a:r>
            <a:r>
              <a:rPr lang="ru"/>
              <a:t> элементов выборки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ru" sz="2400"/>
              <a:t>Алгоритм:</a:t>
            </a:r>
            <a:endParaRPr i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Повторять, пока не сойдется: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	</a:t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225" y="3345750"/>
            <a:ext cx="43053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</a:rPr>
              <a:t>План</a:t>
            </a:r>
            <a:endParaRPr b="1">
              <a:solidFill>
                <a:srgbClr val="FFEB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</a:rPr>
              <a:t>лекции</a:t>
            </a:r>
            <a:endParaRPr b="1">
              <a:solidFill>
                <a:srgbClr val="FFEB00"/>
              </a:solidFill>
            </a:endParaRPr>
          </a:p>
        </p:txBody>
      </p:sp>
      <p:sp>
        <p:nvSpPr>
          <p:cNvPr id="112" name="Google Shape;112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Recap линейных моделей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Recap градиентного спуска (GD)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SGD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Нейрон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Обучение нейрона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Функции активации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ctrTitle"/>
          </p:nvPr>
        </p:nvSpPr>
        <p:spPr>
          <a:xfrm>
            <a:off x="226933" y="1933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Стохастический градиентный спуск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Стохастический г</a:t>
            </a:r>
            <a:r>
              <a:rPr lang="ru"/>
              <a:t>радиентный спуск </a:t>
            </a:r>
            <a:r>
              <a:rPr b="1" lang="ru"/>
              <a:t>(SGD)</a:t>
            </a:r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11700" y="1476550"/>
            <a:ext cx="8520600" cy="3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Вычисляем</a:t>
            </a:r>
            <a:r>
              <a:rPr lang="ru"/>
              <a:t> градиент для одного примера из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Обновляем веса каждый раз после вычисления производных для </a:t>
            </a:r>
            <a:r>
              <a:rPr b="1" lang="ru"/>
              <a:t>одного</a:t>
            </a:r>
            <a:r>
              <a:rPr lang="ru"/>
              <a:t> элемента выборки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	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140725"/>
            <a:ext cx="8520600" cy="46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400"/>
              <a:t>Алгоритм </a:t>
            </a:r>
            <a:r>
              <a:rPr b="1" i="1" lang="ru" sz="2400"/>
              <a:t>GD</a:t>
            </a:r>
            <a:r>
              <a:rPr i="1" lang="ru" sz="2400"/>
              <a:t>:</a:t>
            </a:r>
            <a:endParaRPr i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Повторять, пока не сойдется: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ru" sz="2400"/>
              <a:t>Алгоритм </a:t>
            </a:r>
            <a:r>
              <a:rPr b="1" i="1" lang="ru" sz="2400"/>
              <a:t>SGD</a:t>
            </a:r>
            <a:r>
              <a:rPr i="1" lang="ru" sz="2400"/>
              <a:t>:</a:t>
            </a:r>
            <a:endParaRPr i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Повторять, пока не сойдется: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        for i in range(len(X_train)):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525" y="3955425"/>
            <a:ext cx="3962400" cy="8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450" y="1299525"/>
            <a:ext cx="4305300" cy="9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GD</a:t>
            </a:r>
            <a:r>
              <a:rPr lang="ru"/>
              <a:t> vs </a:t>
            </a:r>
            <a:r>
              <a:rPr b="1" lang="ru"/>
              <a:t>SGD</a:t>
            </a:r>
            <a:endParaRPr b="1"/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3025"/>
            <a:ext cx="4079701" cy="33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525" y="1513025"/>
            <a:ext cx="4336252" cy="338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7"/>
          <p:cNvSpPr txBox="1"/>
          <p:nvPr/>
        </p:nvSpPr>
        <p:spPr>
          <a:xfrm>
            <a:off x="311700" y="1129375"/>
            <a:ext cx="22806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 функции потерь:</a:t>
            </a:r>
            <a:endParaRPr/>
          </a:p>
        </p:txBody>
      </p:sp>
      <p:sp>
        <p:nvSpPr>
          <p:cNvPr id="293" name="Google Shape;293;p47"/>
          <p:cNvSpPr txBox="1"/>
          <p:nvPr/>
        </p:nvSpPr>
        <p:spPr>
          <a:xfrm>
            <a:off x="5072950" y="410075"/>
            <a:ext cx="3521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 сверху: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крестик -- точка минимума, куда должен стремиться алгоритм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GD</a:t>
            </a:r>
            <a:endParaRPr b="1"/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300" y="303375"/>
            <a:ext cx="6253176" cy="45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SGD</a:t>
            </a:r>
            <a:endParaRPr b="1"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228" y="319025"/>
            <a:ext cx="6161750" cy="46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GD</a:t>
            </a:r>
            <a:r>
              <a:rPr lang="ru"/>
              <a:t> vs </a:t>
            </a:r>
            <a:r>
              <a:rPr b="1" lang="ru"/>
              <a:t>SGD</a:t>
            </a:r>
            <a:endParaRPr b="1"/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311700" y="12732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SGD быстрее обновляет веса, но требует больше шагов для сходимости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SGD хорошо работает на функциях с большим количеством локальных минимумов --</a:t>
            </a:r>
            <a:r>
              <a:rPr lang="ru">
                <a:solidFill>
                  <a:srgbClr val="000000"/>
                </a:solidFill>
              </a:rPr>
              <a:t> каждый шаг есть шанс, что очреденое значение “выбьет” из локальной ямы и конечное решение будет более оптимальным, чем для GD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GD хорош для строго выпуклых функций -- он уверенно стремится к точке локального минимума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Компромисс?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400"/>
              <a:t>Mini-batch</a:t>
            </a:r>
            <a:r>
              <a:rPr lang="ru" sz="2400"/>
              <a:t> gradient descent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Каждый раз обновлять веса по сумме градиентов по небольшой подвыборке.</a:t>
            </a:r>
            <a:endParaRPr/>
          </a:p>
        </p:txBody>
      </p:sp>
      <p:sp>
        <p:nvSpPr>
          <p:cNvPr id="317" name="Google Shape;317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GD</a:t>
            </a:r>
            <a:r>
              <a:rPr lang="ru"/>
              <a:t> vs </a:t>
            </a:r>
            <a:r>
              <a:rPr b="1" lang="ru"/>
              <a:t>SGD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 b="19410" l="18928" r="55417" t="34440"/>
          <a:stretch/>
        </p:blipFill>
        <p:spPr>
          <a:xfrm>
            <a:off x="2217025" y="194150"/>
            <a:ext cx="4509200" cy="456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ctrTitle"/>
          </p:nvPr>
        </p:nvSpPr>
        <p:spPr>
          <a:xfrm>
            <a:off x="206608" y="15003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Нейрон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ctrTitle"/>
          </p:nvPr>
        </p:nvSpPr>
        <p:spPr>
          <a:xfrm>
            <a:off x="311708" y="14743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Recap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Линейный классификатор</a:t>
            </a:r>
            <a:endParaRPr/>
          </a:p>
        </p:txBody>
      </p:sp>
      <p:sp>
        <p:nvSpPr>
          <p:cNvPr id="333" name="Google Shape;333;p5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из линейной регрессии сделать линейную классификацию?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4"/>
          <p:cNvPicPr preferRelativeResize="0"/>
          <p:nvPr/>
        </p:nvPicPr>
        <p:blipFill rotWithShape="1">
          <a:blip r:embed="rId3">
            <a:alphaModFix/>
          </a:blip>
          <a:srcRect b="35320" l="19394" r="64462" t="52101"/>
          <a:stretch/>
        </p:blipFill>
        <p:spPr>
          <a:xfrm>
            <a:off x="489250" y="1785813"/>
            <a:ext cx="3587901" cy="1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Линейный классификатор</a:t>
            </a:r>
            <a:endParaRPr/>
          </a:p>
        </p:txBody>
      </p:sp>
      <p:sp>
        <p:nvSpPr>
          <p:cNvPr id="340" name="Google Shape;340;p5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из линейной регрессии сделать линейную классификацию?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 b="35320" l="19394" r="64462" t="52101"/>
          <a:stretch/>
        </p:blipFill>
        <p:spPr>
          <a:xfrm>
            <a:off x="489250" y="1785813"/>
            <a:ext cx="3587901" cy="1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4">
            <a:alphaModFix/>
          </a:blip>
          <a:srcRect b="51269" l="32497" r="31024" t="36808"/>
          <a:stretch/>
        </p:blipFill>
        <p:spPr>
          <a:xfrm>
            <a:off x="89675" y="3777976"/>
            <a:ext cx="6622050" cy="12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250" y="1615188"/>
            <a:ext cx="23812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Линейный классификатор как модель нейрона</a:t>
            </a:r>
            <a:endParaRPr/>
          </a:p>
        </p:txBody>
      </p:sp>
      <p:pic>
        <p:nvPicPr>
          <p:cNvPr id="349" name="Google Shape;349;p56"/>
          <p:cNvPicPr preferRelativeResize="0"/>
          <p:nvPr/>
        </p:nvPicPr>
        <p:blipFill rotWithShape="1">
          <a:blip r:embed="rId3">
            <a:alphaModFix/>
          </a:blip>
          <a:srcRect b="47070" l="17421" r="26052" t="20560"/>
          <a:stretch/>
        </p:blipFill>
        <p:spPr>
          <a:xfrm>
            <a:off x="677425" y="1409500"/>
            <a:ext cx="7600899" cy="24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6"/>
          <p:cNvSpPr txBox="1"/>
          <p:nvPr/>
        </p:nvSpPr>
        <p:spPr>
          <a:xfrm>
            <a:off x="5632750" y="0"/>
            <a:ext cx="3511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ru" sz="3000">
                <a:solidFill>
                  <a:schemeClr val="dk1"/>
                </a:solidFill>
                <a:highlight>
                  <a:schemeClr val="lt1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                           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1" name="Google Shape;351;p56"/>
          <p:cNvSpPr/>
          <p:nvPr/>
        </p:nvSpPr>
        <p:spPr>
          <a:xfrm>
            <a:off x="1881775" y="1869250"/>
            <a:ext cx="5620200" cy="94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7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1685225" y="1150365"/>
            <a:ext cx="5773526" cy="33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Биологический нейрон человека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Искусственный нейрон</a:t>
            </a:r>
            <a:endParaRPr/>
          </a:p>
        </p:txBody>
      </p:sp>
      <p:pic>
        <p:nvPicPr>
          <p:cNvPr id="363" name="Google Shape;3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987" y="1058225"/>
            <a:ext cx="5014024" cy="36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Нейронная сеть</a:t>
            </a:r>
            <a:endParaRPr/>
          </a:p>
        </p:txBody>
      </p:sp>
      <p:pic>
        <p:nvPicPr>
          <p:cNvPr id="369" name="Google Shape;3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50" y="1106375"/>
            <a:ext cx="8070898" cy="37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475" y="1543500"/>
            <a:ext cx="394150" cy="3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6400" y="1883275"/>
            <a:ext cx="308500" cy="2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300" y="4117651"/>
            <a:ext cx="308500" cy="27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Нейрон: обучение</a:t>
            </a:r>
            <a:endParaRPr/>
          </a:p>
        </p:txBody>
      </p:sp>
      <p:sp>
        <p:nvSpPr>
          <p:cNvPr id="378" name="Google Shape;378;p6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Обучение градиентным спуском:</a:t>
            </a:r>
            <a:endParaRPr/>
          </a:p>
        </p:txBody>
      </p:sp>
      <p:pic>
        <p:nvPicPr>
          <p:cNvPr id="379" name="Google Shape;3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50" y="1848628"/>
            <a:ext cx="5620201" cy="86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50" y="3162525"/>
            <a:ext cx="39624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Нейрон: обучение</a:t>
            </a:r>
            <a:endParaRPr/>
          </a:p>
        </p:txBody>
      </p:sp>
      <p:sp>
        <p:nvSpPr>
          <p:cNvPr id="386" name="Google Shape;386;p6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Пример c </a:t>
            </a:r>
            <a:endParaRPr/>
          </a:p>
        </p:txBody>
      </p:sp>
      <p:pic>
        <p:nvPicPr>
          <p:cNvPr id="387" name="Google Shape;3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25" y="1234675"/>
            <a:ext cx="2518154" cy="4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75" y="2057400"/>
            <a:ext cx="60769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375" y="3417950"/>
            <a:ext cx="55435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/>
          <p:nvPr>
            <p:ph type="title"/>
          </p:nvPr>
        </p:nvSpPr>
        <p:spPr>
          <a:xfrm>
            <a:off x="311700" y="3738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Нейрон: функции активации</a:t>
            </a:r>
            <a:endParaRPr/>
          </a:p>
        </p:txBody>
      </p:sp>
      <p:sp>
        <p:nvSpPr>
          <p:cNvPr id="395" name="Google Shape;395;p6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Sigmoid: </a:t>
            </a:r>
            <a:endParaRPr/>
          </a:p>
        </p:txBody>
      </p:sp>
      <p:pic>
        <p:nvPicPr>
          <p:cNvPr id="396" name="Google Shape;3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875" y="2102963"/>
            <a:ext cx="3617975" cy="240821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2"/>
          <p:cNvSpPr txBox="1"/>
          <p:nvPr/>
        </p:nvSpPr>
        <p:spPr>
          <a:xfrm>
            <a:off x="4893250" y="1171600"/>
            <a:ext cx="3042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Область значений: [0, 1]</a:t>
            </a:r>
            <a:endParaRPr sz="1800"/>
          </a:p>
        </p:txBody>
      </p:sp>
      <p:pic>
        <p:nvPicPr>
          <p:cNvPr id="398" name="Google Shape;39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675" y="1058225"/>
            <a:ext cx="22288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475" y="2039225"/>
            <a:ext cx="32575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2"/>
          <p:cNvSpPr txBox="1"/>
          <p:nvPr/>
        </p:nvSpPr>
        <p:spPr>
          <a:xfrm>
            <a:off x="4432075" y="36476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8761D"/>
                </a:solidFill>
              </a:rPr>
              <a:t>Для каких задач применима?</a:t>
            </a:r>
            <a:endParaRPr sz="2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Нейрон: функции активации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Другие функции активации: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Relu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LeakyRelu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Softmax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407" name="Google Shape;4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825" y="1058225"/>
            <a:ext cx="4800075" cy="19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5" y="2798200"/>
            <a:ext cx="3154426" cy="20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3"/>
          <p:cNvSpPr txBox="1"/>
          <p:nvPr/>
        </p:nvSpPr>
        <p:spPr>
          <a:xfrm>
            <a:off x="4076300" y="3480375"/>
            <a:ext cx="36162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Tanh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Elu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...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Одномерная линейная регрессия</a:t>
            </a:r>
            <a:endParaRPr/>
          </a:p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11700" y="1171600"/>
            <a:ext cx="2897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(x,y) -- пары точек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Задача: построить предсказания по x для неизвестных y в предположении, что y(x) -- линейная функция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3000"/>
              <a:t>y=Ax+B</a:t>
            </a:r>
            <a:endParaRPr b="1"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350" y="1525335"/>
            <a:ext cx="4975026" cy="28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/>
          <p:nvPr>
            <p:ph type="ctrTitle"/>
          </p:nvPr>
        </p:nvSpPr>
        <p:spPr>
          <a:xfrm>
            <a:off x="239050" y="2129250"/>
            <a:ext cx="8520600" cy="8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The End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</a:t>
            </a:r>
            <a:endParaRPr/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925" y="1468250"/>
            <a:ext cx="4505325" cy="25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5511225" y="1031763"/>
            <a:ext cx="2897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3000"/>
              <a:t>y=</a:t>
            </a:r>
            <a:r>
              <a:rPr b="1" lang="ru" sz="3000">
                <a:solidFill>
                  <a:srgbClr val="FF0000"/>
                </a:solidFill>
              </a:rPr>
              <a:t>A</a:t>
            </a:r>
            <a:r>
              <a:rPr b="1" lang="ru" sz="3000"/>
              <a:t>x+</a:t>
            </a:r>
            <a:r>
              <a:rPr b="1" lang="ru" sz="3000">
                <a:solidFill>
                  <a:srgbClr val="FF0000"/>
                </a:solidFill>
              </a:rPr>
              <a:t>B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9"/>
          <p:cNvSpPr txBox="1"/>
          <p:nvPr/>
        </p:nvSpPr>
        <p:spPr>
          <a:xfrm>
            <a:off x="2442900" y="271325"/>
            <a:ext cx="62082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Наша цель — предсказать объем годовых продаж для всех новых магазинов, зная их размеры.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0"/>
          <p:cNvPicPr preferRelativeResize="0"/>
          <p:nvPr/>
        </p:nvPicPr>
        <p:blipFill rotWithShape="1">
          <a:blip r:embed="rId3">
            <a:alphaModFix/>
          </a:blip>
          <a:srcRect b="24590" l="23884" r="24807" t="54656"/>
          <a:stretch/>
        </p:blipFill>
        <p:spPr>
          <a:xfrm>
            <a:off x="585163" y="163125"/>
            <a:ext cx="7778899" cy="17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/>
          <p:nvPr/>
        </p:nvSpPr>
        <p:spPr>
          <a:xfrm>
            <a:off x="657963" y="363875"/>
            <a:ext cx="787800" cy="15681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0"/>
          <p:cNvSpPr/>
          <p:nvPr/>
        </p:nvSpPr>
        <p:spPr>
          <a:xfrm>
            <a:off x="2419363" y="363875"/>
            <a:ext cx="585000" cy="156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0"/>
          <p:cNvSpPr/>
          <p:nvPr/>
        </p:nvSpPr>
        <p:spPr>
          <a:xfrm>
            <a:off x="3032750" y="363875"/>
            <a:ext cx="5331300" cy="1568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0"/>
          <p:cNvSpPr/>
          <p:nvPr/>
        </p:nvSpPr>
        <p:spPr>
          <a:xfrm>
            <a:off x="1445688" y="363875"/>
            <a:ext cx="945300" cy="1568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0"/>
          <p:cNvPicPr preferRelativeResize="0"/>
          <p:nvPr/>
        </p:nvPicPr>
        <p:blipFill rotWithShape="1">
          <a:blip r:embed="rId4">
            <a:alphaModFix/>
          </a:blip>
          <a:srcRect b="37056" l="19293" r="64461" t="52132"/>
          <a:stretch/>
        </p:blipFill>
        <p:spPr>
          <a:xfrm>
            <a:off x="4675775" y="2051425"/>
            <a:ext cx="3610775" cy="13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/>
          <p:nvPr/>
        </p:nvSpPr>
        <p:spPr>
          <a:xfrm>
            <a:off x="3964250" y="2373575"/>
            <a:ext cx="1596600" cy="61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0"/>
          <p:cNvSpPr/>
          <p:nvPr/>
        </p:nvSpPr>
        <p:spPr>
          <a:xfrm>
            <a:off x="5815675" y="2051425"/>
            <a:ext cx="2551200" cy="1227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30"/>
          <p:cNvPicPr preferRelativeResize="0"/>
          <p:nvPr/>
        </p:nvPicPr>
        <p:blipFill rotWithShape="1">
          <a:blip r:embed="rId5">
            <a:alphaModFix/>
          </a:blip>
          <a:srcRect b="20790" l="18104" r="68760" t="75065"/>
          <a:stretch/>
        </p:blipFill>
        <p:spPr>
          <a:xfrm>
            <a:off x="597475" y="2373575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6">
            <a:alphaModFix/>
          </a:blip>
          <a:srcRect b="50432" l="63048" r="29268" t="45743"/>
          <a:stretch/>
        </p:blipFill>
        <p:spPr>
          <a:xfrm>
            <a:off x="1166700" y="3189775"/>
            <a:ext cx="1668501" cy="4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 rotWithShape="1">
          <a:blip r:embed="rId5">
            <a:alphaModFix/>
          </a:blip>
          <a:srcRect b="20790" l="18104" r="68760" t="75065"/>
          <a:stretch/>
        </p:blipFill>
        <p:spPr>
          <a:xfrm>
            <a:off x="597475" y="2988200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 rotWithShape="1">
          <a:blip r:embed="rId6">
            <a:alphaModFix/>
          </a:blip>
          <a:srcRect b="50432" l="63048" r="29268" t="45743"/>
          <a:stretch/>
        </p:blipFill>
        <p:spPr>
          <a:xfrm>
            <a:off x="1507275" y="3017213"/>
            <a:ext cx="1668501" cy="4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 rotWithShape="1">
          <a:blip r:embed="rId6">
            <a:alphaModFix/>
          </a:blip>
          <a:srcRect b="50432" l="63048" r="35697" t="45743"/>
          <a:stretch/>
        </p:blipFill>
        <p:spPr>
          <a:xfrm>
            <a:off x="597475" y="3017225"/>
            <a:ext cx="308187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 rotWithShape="1">
          <a:blip r:embed="rId7">
            <a:alphaModFix/>
          </a:blip>
          <a:srcRect b="43763" l="35272" r="56708" t="53128"/>
          <a:stretch/>
        </p:blipFill>
        <p:spPr>
          <a:xfrm>
            <a:off x="1507270" y="2440798"/>
            <a:ext cx="1668501" cy="36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5">
            <a:alphaModFix/>
          </a:blip>
          <a:srcRect b="20790" l="18104" r="68760" t="75065"/>
          <a:stretch/>
        </p:blipFill>
        <p:spPr>
          <a:xfrm>
            <a:off x="597475" y="3540475"/>
            <a:ext cx="2806949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 rotWithShape="1">
          <a:blip r:embed="rId7">
            <a:alphaModFix/>
          </a:blip>
          <a:srcRect b="43110" l="35272" r="63419" t="53128"/>
          <a:stretch/>
        </p:blipFill>
        <p:spPr>
          <a:xfrm>
            <a:off x="577150" y="2435925"/>
            <a:ext cx="308176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 rotWithShape="1">
          <a:blip r:embed="rId7">
            <a:alphaModFix/>
          </a:blip>
          <a:srcRect b="43110" l="35272" r="63419" t="53128"/>
          <a:stretch/>
        </p:blipFill>
        <p:spPr>
          <a:xfrm>
            <a:off x="4033450" y="2435913"/>
            <a:ext cx="308176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 rotWithShape="1">
          <a:blip r:embed="rId5">
            <a:alphaModFix/>
          </a:blip>
          <a:srcRect b="20789" l="20055" r="78502" t="76184"/>
          <a:stretch/>
        </p:blipFill>
        <p:spPr>
          <a:xfrm>
            <a:off x="4341637" y="2571738"/>
            <a:ext cx="308176" cy="3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4090775" y="2207925"/>
            <a:ext cx="585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*</a:t>
            </a:r>
            <a:endParaRPr sz="2400"/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8">
            <a:alphaModFix/>
          </a:blip>
          <a:srcRect b="51404" l="39197" r="40660" t="45107"/>
          <a:stretch/>
        </p:blipFill>
        <p:spPr>
          <a:xfrm>
            <a:off x="116325" y="4475975"/>
            <a:ext cx="5115001" cy="4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Матричная запись</a:t>
            </a:r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 rotWithShape="1">
          <a:blip r:embed="rId3">
            <a:alphaModFix/>
          </a:blip>
          <a:srcRect b="53442" l="22675" r="55737" t="29329"/>
          <a:stretch/>
        </p:blipFill>
        <p:spPr>
          <a:xfrm>
            <a:off x="4412775" y="418400"/>
            <a:ext cx="3159176" cy="24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/>
          <p:nvPr/>
        </p:nvSpPr>
        <p:spPr>
          <a:xfrm>
            <a:off x="4277900" y="347625"/>
            <a:ext cx="652200" cy="26508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/>
          <p:nvPr/>
        </p:nvSpPr>
        <p:spPr>
          <a:xfrm>
            <a:off x="5274610" y="347625"/>
            <a:ext cx="1412100" cy="26508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1"/>
          <p:cNvSpPr/>
          <p:nvPr/>
        </p:nvSpPr>
        <p:spPr>
          <a:xfrm>
            <a:off x="6932400" y="347625"/>
            <a:ext cx="787800" cy="26508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 rotWithShape="1">
          <a:blip r:embed="rId4">
            <a:alphaModFix/>
          </a:blip>
          <a:srcRect b="59938" l="42748" r="37619" t="25461"/>
          <a:stretch/>
        </p:blipFill>
        <p:spPr>
          <a:xfrm>
            <a:off x="1600149" y="3123750"/>
            <a:ext cx="3329949" cy="139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31"/>
          <p:cNvCxnSpPr/>
          <p:nvPr/>
        </p:nvCxnSpPr>
        <p:spPr>
          <a:xfrm flipH="1">
            <a:off x="2471250" y="1994675"/>
            <a:ext cx="1881900" cy="164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31"/>
          <p:cNvCxnSpPr>
            <a:stCxn id="165" idx="2"/>
          </p:cNvCxnSpPr>
          <p:nvPr/>
        </p:nvCxnSpPr>
        <p:spPr>
          <a:xfrm flipH="1">
            <a:off x="4278000" y="2998425"/>
            <a:ext cx="3048300" cy="93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31"/>
          <p:cNvCxnSpPr>
            <a:stCxn id="164" idx="2"/>
          </p:cNvCxnSpPr>
          <p:nvPr/>
        </p:nvCxnSpPr>
        <p:spPr>
          <a:xfrm flipH="1">
            <a:off x="3451660" y="2998425"/>
            <a:ext cx="2529000" cy="6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226875" y="2110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Фиктивная переменная (случай 2х параметров, n наблюдений)</a:t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976600" y="12921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/>
              <a:t>X</a:t>
            </a:r>
            <a:r>
              <a:rPr lang="ru" sz="3000">
                <a:solidFill>
                  <a:srgbClr val="000000"/>
                </a:solidFill>
                <a:highlight>
                  <a:srgbClr val="FFFFFF"/>
                </a:highlight>
              </a:rPr>
              <a:t>ω =                            </a:t>
            </a:r>
            <a:r>
              <a:rPr lang="ru" sz="3000">
                <a:highlight>
                  <a:srgbClr val="FFFFFF"/>
                </a:highlight>
              </a:rPr>
              <a:t>=</a:t>
            </a:r>
            <a:r>
              <a:rPr lang="ru" sz="30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b="19495" l="46102" r="27281" t="58054"/>
          <a:stretch/>
        </p:blipFill>
        <p:spPr>
          <a:xfrm>
            <a:off x="6878773" y="3100725"/>
            <a:ext cx="2010554" cy="17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19495" l="55299" r="27282" t="58054"/>
          <a:stretch/>
        </p:blipFill>
        <p:spPr>
          <a:xfrm>
            <a:off x="2215325" y="1315725"/>
            <a:ext cx="1412099" cy="18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b="19495" l="55299" r="27282" t="58054"/>
          <a:stretch/>
        </p:blipFill>
        <p:spPr>
          <a:xfrm>
            <a:off x="5502675" y="1275075"/>
            <a:ext cx="1412099" cy="18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/>
        </p:nvSpPr>
        <p:spPr>
          <a:xfrm>
            <a:off x="4164088" y="3620200"/>
            <a:ext cx="30000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600">
                <a:solidFill>
                  <a:schemeClr val="dk1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ω=</a:t>
            </a:r>
            <a:endParaRPr sz="3600"/>
          </a:p>
        </p:txBody>
      </p:sp>
      <p:sp>
        <p:nvSpPr>
          <p:cNvPr id="180" name="Google Shape;180;p32"/>
          <p:cNvSpPr txBox="1"/>
          <p:nvPr/>
        </p:nvSpPr>
        <p:spPr>
          <a:xfrm>
            <a:off x="3037800" y="1315725"/>
            <a:ext cx="4497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4">
            <a:alphaModFix/>
          </a:blip>
          <a:srcRect b="53442" l="28953" r="61960" t="29329"/>
          <a:stretch/>
        </p:blipFill>
        <p:spPr>
          <a:xfrm>
            <a:off x="5758700" y="1339699"/>
            <a:ext cx="900051" cy="17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 rotWithShape="1">
          <a:blip r:embed="rId5">
            <a:alphaModFix/>
          </a:blip>
          <a:srcRect b="40532" l="54425" r="37342" t="47539"/>
          <a:stretch/>
        </p:blipFill>
        <p:spPr>
          <a:xfrm>
            <a:off x="5101225" y="3620200"/>
            <a:ext cx="657500" cy="10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5">
            <a:alphaModFix/>
          </a:blip>
          <a:srcRect b="40532" l="54425" r="37342" t="47539"/>
          <a:stretch/>
        </p:blipFill>
        <p:spPr>
          <a:xfrm>
            <a:off x="3833650" y="1919850"/>
            <a:ext cx="657500" cy="10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 rotWithShape="1">
          <a:blip r:embed="rId6">
            <a:alphaModFix/>
          </a:blip>
          <a:srcRect b="59938" l="42748" r="37619" t="25461"/>
          <a:stretch/>
        </p:blipFill>
        <p:spPr>
          <a:xfrm>
            <a:off x="75274" y="3620200"/>
            <a:ext cx="3329949" cy="139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6144000" y="0"/>
            <a:ext cx="30000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https://ppt-online.org/18494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 rotWithShape="1">
          <a:blip r:embed="rId3">
            <a:alphaModFix/>
          </a:blip>
          <a:srcRect b="6439" l="5806" r="6872" t="11113"/>
          <a:stretch/>
        </p:blipFill>
        <p:spPr>
          <a:xfrm>
            <a:off x="31300" y="127925"/>
            <a:ext cx="9051376" cy="48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59938" l="42748" r="37619" t="25461"/>
          <a:stretch/>
        </p:blipFill>
        <p:spPr>
          <a:xfrm>
            <a:off x="2521574" y="910450"/>
            <a:ext cx="3329949" cy="13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